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3" r:id="rId2"/>
    <p:sldId id="261" r:id="rId3"/>
    <p:sldId id="263" r:id="rId4"/>
    <p:sldId id="264" r:id="rId5"/>
    <p:sldId id="275" r:id="rId6"/>
    <p:sldId id="265" r:id="rId7"/>
    <p:sldId id="316" r:id="rId8"/>
    <p:sldId id="301" r:id="rId9"/>
    <p:sldId id="300" r:id="rId10"/>
    <p:sldId id="298" r:id="rId11"/>
    <p:sldId id="304" r:id="rId12"/>
    <p:sldId id="327" r:id="rId13"/>
    <p:sldId id="303" r:id="rId14"/>
    <p:sldId id="309" r:id="rId15"/>
    <p:sldId id="310" r:id="rId16"/>
    <p:sldId id="311" r:id="rId17"/>
    <p:sldId id="313" r:id="rId18"/>
    <p:sldId id="314" r:id="rId19"/>
    <p:sldId id="317" r:id="rId20"/>
    <p:sldId id="318" r:id="rId21"/>
    <p:sldId id="319" r:id="rId22"/>
    <p:sldId id="315" r:id="rId23"/>
    <p:sldId id="322" r:id="rId24"/>
    <p:sldId id="326" r:id="rId25"/>
    <p:sldId id="269" r:id="rId26"/>
    <p:sldId id="324" r:id="rId27"/>
    <p:sldId id="292" r:id="rId28"/>
    <p:sldId id="293" r:id="rId29"/>
    <p:sldId id="323" r:id="rId30"/>
    <p:sldId id="32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0216" autoAdjust="0"/>
  </p:normalViewPr>
  <p:slideViewPr>
    <p:cSldViewPr>
      <p:cViewPr varScale="1">
        <p:scale>
          <a:sx n="79" d="100"/>
          <a:sy n="79" d="100"/>
        </p:scale>
        <p:origin x="10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5961B-6985-47C7-8AA8-E41397D09AA5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A14AE-BE46-4F7E-9C39-BEC4EC6261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9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A14AE-BE46-4F7E-9C39-BEC4EC6261D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90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07454"/>
      </p:ext>
    </p:extLst>
  </p:cSld>
  <p:clrMapOvr>
    <a:masterClrMapping/>
  </p:clrMapOvr>
  <p:transition advTm="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71576"/>
      </p:ext>
    </p:extLst>
  </p:cSld>
  <p:clrMapOvr>
    <a:masterClrMapping/>
  </p:clrMapOvr>
  <p:transition advTm="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27258"/>
      </p:ext>
    </p:extLst>
  </p:cSld>
  <p:clrMapOvr>
    <a:masterClrMapping/>
  </p:clrMapOvr>
  <p:transition advTm="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12296"/>
      </p:ext>
    </p:extLst>
  </p:cSld>
  <p:clrMapOvr>
    <a:masterClrMapping/>
  </p:clrMapOvr>
  <p:transition advTm="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28876"/>
      </p:ext>
    </p:extLst>
  </p:cSld>
  <p:clrMapOvr>
    <a:masterClrMapping/>
  </p:clrMapOvr>
  <p:transition advTm="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36568"/>
      </p:ext>
    </p:extLst>
  </p:cSld>
  <p:clrMapOvr>
    <a:masterClrMapping/>
  </p:clrMapOvr>
  <p:transition advTm="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00866"/>
      </p:ext>
    </p:extLst>
  </p:cSld>
  <p:clrMapOvr>
    <a:masterClrMapping/>
  </p:clrMapOvr>
  <p:transition advTm="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96490"/>
      </p:ext>
    </p:extLst>
  </p:cSld>
  <p:clrMapOvr>
    <a:masterClrMapping/>
  </p:clrMapOvr>
  <p:transition advTm="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89040"/>
      </p:ext>
    </p:extLst>
  </p:cSld>
  <p:clrMapOvr>
    <a:masterClrMapping/>
  </p:clrMapOvr>
  <p:transition advTm="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71022"/>
      </p:ext>
    </p:extLst>
  </p:cSld>
  <p:clrMapOvr>
    <a:masterClrMapping/>
  </p:clrMapOvr>
  <p:transition advTm="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95245"/>
      </p:ext>
    </p:extLst>
  </p:cSld>
  <p:clrMapOvr>
    <a:masterClrMapping/>
  </p:clrMapOvr>
  <p:transition advTm="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0C5C5-3386-4CC9-BBF6-6F299E220F3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99310-7559-4966-86FD-7FA3615E1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1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1"/>
            <a:ext cx="7772400" cy="1142999"/>
          </a:xfrm>
        </p:spPr>
        <p:txBody>
          <a:bodyPr/>
          <a:lstStyle/>
          <a:p>
            <a:r>
              <a:rPr lang="en-US" sz="4000" b="1" dirty="0">
                <a:solidFill>
                  <a:prstClr val="black"/>
                </a:solidFill>
              </a:rPr>
              <a:t>ACHIEVEMENTS 2019/2020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371600"/>
            <a:ext cx="8763000" cy="5334000"/>
          </a:xfrm>
        </p:spPr>
        <p:txBody>
          <a:bodyPr/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Capital Developments</a:t>
            </a:r>
          </a:p>
          <a:p>
            <a:pPr lvl="0"/>
            <a:endParaRPr lang="en-US" b="1" dirty="0">
              <a:solidFill>
                <a:prstClr val="black"/>
              </a:solidFill>
            </a:endParaRPr>
          </a:p>
          <a:p>
            <a:pPr marL="457200" lvl="0" indent="-457200" algn="l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Construction of Staff houses</a:t>
            </a:r>
          </a:p>
          <a:p>
            <a:pPr marL="457200" lvl="0" indent="-457200" algn="l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Construction of Classroom blocks</a:t>
            </a:r>
          </a:p>
          <a:p>
            <a:pPr marL="457200" lvl="0" indent="-457200" algn="l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Construction of VIP latrines</a:t>
            </a:r>
          </a:p>
          <a:p>
            <a:pPr marL="457200" lvl="0" indent="-457200" algn="l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Construction of Seed Secondary School</a:t>
            </a:r>
          </a:p>
          <a:p>
            <a:pPr marL="457200" lvl="0" indent="-457200" algn="l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Completion and Rehabilitation of Schools (Emergency Fund)</a:t>
            </a:r>
          </a:p>
          <a:p>
            <a:pPr marL="457200" lvl="0" indent="-457200" algn="l">
              <a:buFont typeface="Arial" pitchFamily="34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pPr marL="457200" lvl="0" indent="-457200" algn="l">
              <a:buFont typeface="Arial" pitchFamily="34" charset="0"/>
              <a:buChar char="•"/>
            </a:pPr>
            <a:endParaRPr lang="en-US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44295"/>
      </p:ext>
    </p:extLst>
  </p:cSld>
  <p:clrMapOvr>
    <a:masterClrMapping/>
  </p:clrMapOvr>
  <p:transition advTm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1447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Construction of Buwenge Seed Secondary School – Buwenge T/C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5" name="Picture 3" descr="C:\Users\EDUCATION\Desktop\LABELLED\DSC_1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10600" cy="4953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EDUCATION\Desktop\LABELLED\DSC_13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458200" cy="6477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AB8358-0DD7-40A6-9EA0-AF822187C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Buwenge</a:t>
            </a:r>
            <a:r>
              <a:rPr lang="en-US" dirty="0"/>
              <a:t> Seed Sch cont’d.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FD024D35-37C1-4AA8-94D5-894BBD7B1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69205"/>
            <a:ext cx="8686800" cy="5088795"/>
          </a:xfrm>
        </p:spPr>
      </p:pic>
    </p:spTree>
    <p:extLst>
      <p:ext uri="{BB962C8B-B14F-4D97-AF65-F5344CB8AC3E}">
        <p14:creationId xmlns:p14="http://schemas.microsoft.com/office/powerpoint/2010/main" val="3448158981"/>
      </p:ext>
    </p:extLst>
  </p:cSld>
  <p:clrMapOvr>
    <a:masterClrMapping/>
  </p:clrMapOvr>
  <p:transition advTm="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752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GOOD NEIGHBOURS</a:t>
            </a:r>
            <a:r>
              <a:rPr lang="en-US" dirty="0"/>
              <a:t>: </a:t>
            </a:r>
            <a:br>
              <a:rPr lang="en-US" dirty="0"/>
            </a:br>
            <a:r>
              <a:rPr lang="en-US" sz="3600" dirty="0"/>
              <a:t>Construction of Girl Friendly Spaces at MM Wanyange, </a:t>
            </a:r>
            <a:r>
              <a:rPr lang="en-US" sz="3600" dirty="0" err="1"/>
              <a:t>Mafubira</a:t>
            </a:r>
            <a:r>
              <a:rPr lang="en-US" sz="3600" dirty="0"/>
              <a:t> and </a:t>
            </a:r>
            <a:r>
              <a:rPr lang="en-US" sz="3600" dirty="0" err="1"/>
              <a:t>Buyala</a:t>
            </a:r>
            <a:r>
              <a:rPr lang="en-US" sz="3600" dirty="0"/>
              <a:t> Primary Schools</a:t>
            </a:r>
          </a:p>
        </p:txBody>
      </p:sp>
      <p:pic>
        <p:nvPicPr>
          <p:cNvPr id="15362" name="Picture 2" descr="C:\Users\EDUCATION\Desktop\done\DSC_1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199"/>
            <a:ext cx="8686800" cy="4724401"/>
          </a:xfrm>
          <a:prstGeom prst="rect">
            <a:avLst/>
          </a:prstGeom>
          <a:noFill/>
        </p:spPr>
      </p:pic>
      <p:pic>
        <p:nvPicPr>
          <p:cNvPr id="4" name="Picture 2" descr="C:\Users\EDUCATION\Desktop\done\DSC_1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8686800" cy="4724401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DUCATION\Desktop\done\DSC_12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4582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algn="l"/>
            <a:r>
              <a:rPr lang="en-US" dirty="0"/>
              <a:t>Girl friendly spaces cont’d</a:t>
            </a:r>
          </a:p>
        </p:txBody>
      </p:sp>
      <p:pic>
        <p:nvPicPr>
          <p:cNvPr id="17410" name="Picture 2" descr="C:\Users\EDUCATION\Desktop\done\DSC_1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534400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SOFT POWER EDUCATION</a:t>
            </a:r>
            <a:r>
              <a:rPr lang="en-US" dirty="0"/>
              <a:t>: Construction of 2 in 1 staff houses for </a:t>
            </a:r>
            <a:r>
              <a:rPr lang="en-US" dirty="0" err="1"/>
              <a:t>Bituli</a:t>
            </a:r>
            <a:r>
              <a:rPr lang="en-US" dirty="0"/>
              <a:t> and </a:t>
            </a:r>
            <a:r>
              <a:rPr lang="en-US" dirty="0" err="1"/>
              <a:t>Buwala</a:t>
            </a:r>
            <a:r>
              <a:rPr lang="en-US" dirty="0"/>
              <a:t> P/S</a:t>
            </a:r>
          </a:p>
        </p:txBody>
      </p:sp>
      <p:pic>
        <p:nvPicPr>
          <p:cNvPr id="18434" name="Picture 2" descr="C:\Users\EDUCATION\Desktop\done\DSC_1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81200"/>
            <a:ext cx="8077200" cy="4495800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Soft Power Educ. Cont’d</a:t>
            </a:r>
          </a:p>
        </p:txBody>
      </p:sp>
      <p:pic>
        <p:nvPicPr>
          <p:cNvPr id="20482" name="Picture 2" descr="C:\Users\EDUCATION\Desktop\done\DSC_1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93004"/>
            <a:ext cx="8610600" cy="4860195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Soft Power Educ cont’d.</a:t>
            </a:r>
          </a:p>
        </p:txBody>
      </p:sp>
      <p:pic>
        <p:nvPicPr>
          <p:cNvPr id="21506" name="Picture 2" descr="C:\Users\EDUCATION\Desktop\done\DSC_1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544" y="1693005"/>
            <a:ext cx="6534912" cy="4340352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057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ROTARY INTERNATIONAL</a:t>
            </a:r>
            <a:r>
              <a:rPr lang="en-US" sz="3600" dirty="0"/>
              <a:t>: </a:t>
            </a:r>
            <a:br>
              <a:rPr lang="en-US" sz="3600" dirty="0"/>
            </a:br>
            <a:r>
              <a:rPr lang="en-US" sz="3600" dirty="0"/>
              <a:t>Construction of simple modern kitchen at </a:t>
            </a:r>
            <a:r>
              <a:rPr lang="en-US" sz="3600" dirty="0" err="1"/>
              <a:t>Kakuba</a:t>
            </a:r>
            <a:r>
              <a:rPr lang="en-US" sz="3600" dirty="0"/>
              <a:t>, </a:t>
            </a:r>
            <a:r>
              <a:rPr lang="en-US" sz="3600" dirty="0" err="1"/>
              <a:t>Kaitandhovu</a:t>
            </a:r>
            <a:r>
              <a:rPr lang="en-US" sz="3600" dirty="0"/>
              <a:t>, </a:t>
            </a:r>
            <a:r>
              <a:rPr lang="en-US" sz="3600" dirty="0" err="1"/>
              <a:t>Kagogwa</a:t>
            </a:r>
            <a:r>
              <a:rPr lang="en-US" sz="3600" dirty="0"/>
              <a:t> and </a:t>
            </a:r>
            <a:r>
              <a:rPr lang="en-US" sz="3600" dirty="0" err="1"/>
              <a:t>Nyenga</a:t>
            </a:r>
            <a:r>
              <a:rPr lang="en-US" sz="3600" dirty="0"/>
              <a:t> Primary Schools</a:t>
            </a:r>
          </a:p>
        </p:txBody>
      </p:sp>
      <p:pic>
        <p:nvPicPr>
          <p:cNvPr id="23554" name="Picture 2" descr="C:\Users\EDUCATION\Desktop\done\DSC_1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62200"/>
            <a:ext cx="8458200" cy="4114801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991600" cy="137159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prstClr val="black"/>
                </a:solidFill>
                <a:ea typeface="+mn-ea"/>
                <a:cs typeface="+mn-cs"/>
              </a:rPr>
              <a:t>A 4 unit staff house at </a:t>
            </a:r>
            <a:r>
              <a:rPr lang="en-US" sz="4000" b="1" dirty="0" err="1">
                <a:solidFill>
                  <a:prstClr val="black"/>
                </a:solidFill>
                <a:ea typeface="+mn-ea"/>
                <a:cs typeface="+mn-cs"/>
              </a:rPr>
              <a:t>Bufuula</a:t>
            </a:r>
            <a:r>
              <a:rPr lang="en-US" sz="4000" b="1" dirty="0">
                <a:solidFill>
                  <a:prstClr val="black"/>
                </a:solidFill>
                <a:ea typeface="+mn-ea"/>
                <a:cs typeface="+mn-cs"/>
              </a:rPr>
              <a:t> Primary School – Budondo S/C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9067800" cy="5486400"/>
          </a:xfrm>
        </p:spPr>
        <p:txBody>
          <a:bodyPr>
            <a:normAutofit/>
          </a:bodyPr>
          <a:lstStyle/>
          <a:p>
            <a:pPr algn="l"/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    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   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C:\Users\EDUCATION\Desktop\done\DSC_1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8686800" cy="5029200"/>
          </a:xfrm>
          <a:prstGeom prst="rect">
            <a:avLst/>
          </a:prstGeom>
          <a:noFill/>
        </p:spPr>
      </p:pic>
      <p:pic>
        <p:nvPicPr>
          <p:cNvPr id="5" name="Picture 2" descr="C:\Users\EDUCATION\Desktop\done\DSC_1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8686800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5017389"/>
      </p:ext>
    </p:extLst>
  </p:cSld>
  <p:clrMapOvr>
    <a:masterClrMapping/>
  </p:clrMapOvr>
  <p:transition advTm="0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Rotary International cont’d.</a:t>
            </a:r>
          </a:p>
        </p:txBody>
      </p:sp>
      <p:pic>
        <p:nvPicPr>
          <p:cNvPr id="24578" name="Picture 2" descr="C:\Users\EDUCATION\Desktop\done\DSC_1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93004"/>
            <a:ext cx="8610600" cy="4936395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Rotary International cont’d.</a:t>
            </a:r>
          </a:p>
        </p:txBody>
      </p:sp>
      <p:pic>
        <p:nvPicPr>
          <p:cNvPr id="25602" name="Picture 2" descr="C:\Users\EDUCATION\Desktop\done\DSC_1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93004"/>
            <a:ext cx="8610600" cy="4936395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UGANDA SANITATION FOR HEALTH ACTIVITIES(USHA)</a:t>
            </a:r>
          </a:p>
        </p:txBody>
      </p:sp>
      <p:pic>
        <p:nvPicPr>
          <p:cNvPr id="26626" name="Picture 2" descr="C:\Users\EDUCATION\Desktop\done\DSC_1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93004"/>
            <a:ext cx="8610600" cy="4936395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USHA cont’d.</a:t>
            </a:r>
          </a:p>
        </p:txBody>
      </p:sp>
      <p:pic>
        <p:nvPicPr>
          <p:cNvPr id="28674" name="Picture 2" descr="C:\Users\EDUCATION\Desktop\done\DSC_1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93004"/>
            <a:ext cx="8610600" cy="4936395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4000" dirty="0"/>
              <a:t>All our schools have re opened after the lock down and have the required SOPs</a:t>
            </a:r>
          </a:p>
          <a:p>
            <a:pPr algn="ctr">
              <a:buFont typeface="Wingdings" pitchFamily="2" charset="2"/>
              <a:buChar char="Ø"/>
            </a:pPr>
            <a:r>
              <a:rPr lang="en-US" sz="4000" dirty="0"/>
              <a:t>Most schools have got school gardens and other projects</a:t>
            </a:r>
          </a:p>
          <a:p>
            <a:pPr algn="ctr">
              <a:buFont typeface="Wingdings" pitchFamily="2" charset="2"/>
              <a:buChar char="Ø"/>
            </a:pPr>
            <a:r>
              <a:rPr lang="en-US" sz="4000" dirty="0"/>
              <a:t>Many schools have planted trees especially along the boundaries</a:t>
            </a:r>
          </a:p>
          <a:p>
            <a:pPr algn="ctr">
              <a:buFont typeface="Wingdings" pitchFamily="2" charset="2"/>
              <a:buChar char="Ø"/>
            </a:pPr>
            <a:endParaRPr lang="en-US" sz="4000" dirty="0"/>
          </a:p>
        </p:txBody>
      </p:sp>
    </p:spTree>
  </p:cSld>
  <p:clrMapOvr>
    <a:masterClrMapping/>
  </p:clrMapOvr>
  <p:transition advTm="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1"/>
            <a:ext cx="8686800" cy="914400"/>
          </a:xfrm>
        </p:spPr>
        <p:txBody>
          <a:bodyPr/>
          <a:lstStyle/>
          <a:p>
            <a:r>
              <a:rPr lang="en-US" b="1" dirty="0"/>
              <a:t>PRIORITIES 2021/22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8534400" cy="4800600"/>
          </a:xfrm>
        </p:spPr>
        <p:txBody>
          <a:bodyPr>
            <a:normAutofit fontScale="85000"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</a:rPr>
              <a:t>Construction of 4 unit staff houses at </a:t>
            </a:r>
            <a:r>
              <a:rPr lang="en-US" sz="4000" dirty="0" err="1">
                <a:solidFill>
                  <a:schemeClr val="tx1"/>
                </a:solidFill>
              </a:rPr>
              <a:t>Iziru</a:t>
            </a:r>
            <a:r>
              <a:rPr lang="en-US" sz="4000" dirty="0">
                <a:solidFill>
                  <a:schemeClr val="tx1"/>
                </a:solidFill>
              </a:rPr>
              <a:t> P/S, </a:t>
            </a:r>
            <a:r>
              <a:rPr lang="en-US" sz="4000" dirty="0" err="1">
                <a:solidFill>
                  <a:schemeClr val="tx1"/>
                </a:solidFill>
              </a:rPr>
              <a:t>Lubani</a:t>
            </a:r>
            <a:r>
              <a:rPr lang="en-US" sz="4000" dirty="0">
                <a:solidFill>
                  <a:schemeClr val="tx1"/>
                </a:solidFill>
              </a:rPr>
              <a:t> P/S and </a:t>
            </a:r>
            <a:r>
              <a:rPr lang="en-US" sz="4000" dirty="0" err="1">
                <a:solidFill>
                  <a:schemeClr val="tx1"/>
                </a:solidFill>
              </a:rPr>
              <a:t>Mawoito</a:t>
            </a:r>
            <a:r>
              <a:rPr lang="en-US" sz="4000" dirty="0">
                <a:solidFill>
                  <a:schemeClr val="tx1"/>
                </a:solidFill>
              </a:rPr>
              <a:t> Salvation P/S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</a:rPr>
              <a:t>Construction of 5 stance VIP latrines with hand washing facilities at </a:t>
            </a:r>
            <a:r>
              <a:rPr lang="en-US" sz="4000" dirty="0" err="1">
                <a:solidFill>
                  <a:schemeClr val="tx1"/>
                </a:solidFill>
              </a:rPr>
              <a:t>Isiri</a:t>
            </a:r>
            <a:r>
              <a:rPr lang="en-US" sz="4000" dirty="0">
                <a:solidFill>
                  <a:schemeClr val="tx1"/>
                </a:solidFill>
              </a:rPr>
              <a:t> P/S, </a:t>
            </a:r>
            <a:r>
              <a:rPr lang="en-US" sz="4000" dirty="0" err="1">
                <a:solidFill>
                  <a:schemeClr val="tx1"/>
                </a:solidFill>
              </a:rPr>
              <a:t>Buwenge</a:t>
            </a:r>
            <a:r>
              <a:rPr lang="en-US" sz="4000" dirty="0">
                <a:solidFill>
                  <a:schemeClr val="tx1"/>
                </a:solidFill>
              </a:rPr>
              <a:t> Township P/S, Imam Hassan P/S, </a:t>
            </a:r>
            <a:r>
              <a:rPr lang="en-US" sz="4000" dirty="0" err="1">
                <a:solidFill>
                  <a:schemeClr val="tx1"/>
                </a:solidFill>
              </a:rPr>
              <a:t>Lumuli</a:t>
            </a:r>
            <a:r>
              <a:rPr lang="en-US" sz="4000" dirty="0">
                <a:solidFill>
                  <a:schemeClr val="tx1"/>
                </a:solidFill>
              </a:rPr>
              <a:t> P/S and St. Stephen P/S, and </a:t>
            </a:r>
            <a:r>
              <a:rPr lang="en-US" sz="4000" dirty="0" err="1">
                <a:solidFill>
                  <a:schemeClr val="tx1"/>
                </a:solidFill>
              </a:rPr>
              <a:t>Wairaka</a:t>
            </a:r>
            <a:r>
              <a:rPr lang="en-US" sz="4000" dirty="0">
                <a:solidFill>
                  <a:schemeClr val="tx1"/>
                </a:solidFill>
              </a:rPr>
              <a:t> P/S.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</a:rPr>
              <a:t>Enhancing bio gas system at </a:t>
            </a:r>
            <a:r>
              <a:rPr lang="en-US" sz="4000" dirty="0" err="1">
                <a:solidFill>
                  <a:schemeClr val="tx1"/>
                </a:solidFill>
              </a:rPr>
              <a:t>Namaganga</a:t>
            </a:r>
            <a:r>
              <a:rPr lang="en-US" sz="4000" dirty="0">
                <a:solidFill>
                  <a:schemeClr val="tx1"/>
                </a:solidFill>
              </a:rPr>
              <a:t> Primary School.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65833"/>
      </p:ext>
    </p:extLst>
  </p:cSld>
  <p:clrMapOvr>
    <a:masterClrMapping/>
  </p:clrMapOvr>
  <p:transition advTm="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Priorities cont’d.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8229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 startAt="4"/>
            </a:pPr>
            <a:r>
              <a:rPr lang="en-US" sz="3200" dirty="0"/>
              <a:t>Renovation and Rehabilitation of classrooms at </a:t>
            </a:r>
            <a:r>
              <a:rPr lang="en-US" sz="3200" dirty="0" err="1"/>
              <a:t>Nkondo</a:t>
            </a:r>
            <a:r>
              <a:rPr lang="en-US" sz="3200" dirty="0"/>
              <a:t>, </a:t>
            </a:r>
            <a:r>
              <a:rPr lang="en-US" sz="3200" dirty="0" err="1"/>
              <a:t>Nyenga</a:t>
            </a:r>
            <a:r>
              <a:rPr lang="en-US" sz="3200" dirty="0"/>
              <a:t>  and Kagoma  Primary Schools.</a:t>
            </a:r>
          </a:p>
          <a:p>
            <a:pPr marL="514350" indent="-514350">
              <a:buAutoNum type="arabicPeriod" startAt="4"/>
            </a:pPr>
            <a:r>
              <a:rPr lang="en-US" sz="3200" dirty="0"/>
              <a:t>Seed School construction at </a:t>
            </a:r>
            <a:r>
              <a:rPr lang="en-US" sz="3200" dirty="0" err="1"/>
              <a:t>Buwala</a:t>
            </a:r>
            <a:r>
              <a:rPr lang="en-US" sz="3200" dirty="0"/>
              <a:t> Seed Secondary School, </a:t>
            </a:r>
            <a:r>
              <a:rPr lang="en-US" sz="3200" dirty="0" err="1"/>
              <a:t>Butagaya</a:t>
            </a:r>
            <a:r>
              <a:rPr lang="en-US" sz="3200" dirty="0"/>
              <a:t> Sub County.</a:t>
            </a:r>
          </a:p>
          <a:p>
            <a:pPr marL="514350" indent="-514350">
              <a:buAutoNum type="arabicPeriod" startAt="4"/>
            </a:pPr>
            <a:r>
              <a:rPr lang="en-US" sz="3200" dirty="0"/>
              <a:t>Emergency construction at St. </a:t>
            </a:r>
            <a:r>
              <a:rPr lang="en-US" sz="3200" dirty="0" err="1"/>
              <a:t>Kaloli</a:t>
            </a:r>
            <a:r>
              <a:rPr lang="en-US" sz="3200" dirty="0"/>
              <a:t> </a:t>
            </a:r>
            <a:r>
              <a:rPr lang="en-US" sz="3200" dirty="0" err="1"/>
              <a:t>Bulama</a:t>
            </a:r>
            <a:r>
              <a:rPr lang="en-US" sz="3200" dirty="0"/>
              <a:t>(A 4 classroom block)</a:t>
            </a:r>
          </a:p>
        </p:txBody>
      </p:sp>
    </p:spTree>
  </p:cSld>
  <p:clrMapOvr>
    <a:masterClrMapping/>
  </p:clrMapOvr>
  <p:transition advTm="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685801"/>
          </a:xfrm>
        </p:spPr>
        <p:txBody>
          <a:bodyPr>
            <a:normAutofit fontScale="90000"/>
          </a:bodyPr>
          <a:lstStyle/>
          <a:p>
            <a:r>
              <a:rPr lang="en-US" dirty="0"/>
              <a:t>UNFUNDED PRIORITIES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534400" cy="5943600"/>
          </a:xfrm>
        </p:spPr>
        <p:txBody>
          <a:bodyPr/>
          <a:lstStyle/>
          <a:p>
            <a:pPr algn="l"/>
            <a:r>
              <a:rPr lang="en-US" dirty="0"/>
              <a:t>Unfunded priorities                               Estimates</a:t>
            </a:r>
          </a:p>
          <a:p>
            <a:pPr algn="l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247834"/>
              </p:ext>
            </p:extLst>
          </p:nvPr>
        </p:nvGraphicFramePr>
        <p:xfrm>
          <a:off x="533400" y="990600"/>
          <a:ext cx="8382000" cy="563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80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953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Construction of 430 classrooms to achieve the national classroom: pupil ratio of 1:53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15,372,500,000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22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Construction of storied classroom structures for urban schools which lack space land like Busiya I parents, Buwenge Township and Buwenge SDA in Buwenge Town council, Nakanyonyi and Bugembe in Bugembe Town Council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1,152,000,000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53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Construction of Water borne toilets for Schools in urban centres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204,000,000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53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Construction of 261,teachers houses to cub late coming and absenteeism of teachers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19,575,000,000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953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Construction of 2 five stance VIP brick lined pit latrines for the 87 Public Primary Schools.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3,480,000,000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53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Purchase of two double cabin pick-ups for inspectorate activities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320,000,000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336231"/>
      </p:ext>
    </p:extLst>
  </p:cSld>
  <p:clrMapOvr>
    <a:masterClrMapping/>
  </p:clrMapOvr>
  <p:transition advTm="0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730891"/>
              </p:ext>
            </p:extLst>
          </p:nvPr>
        </p:nvGraphicFramePr>
        <p:xfrm>
          <a:off x="304800" y="228601"/>
          <a:ext cx="8610600" cy="6248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56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049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467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Purchase of SNE materials including Audio/Visual, Play materials and gadgets to equip the Special Needs Education units.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132,000,000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67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Purchase of Games and Sports, Music Dance and Drama equipment for Schools and facilitating the District, Regional and National levels. 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96,000,000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5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Construction of Multipurpose science blocks of 10 secondary schools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2,480,049,960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67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Construction of Head teaches and Deputy Head teacher house for 8 secondary schools.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1,561,279,104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20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Reroofing of Wanyange Girls, MM College Wairaka, Busoga College Mwiri, PMM Girls, Jinja College, Jinja S.S.S and Mwiri Primary School with Iron Sheets to replace asbestos.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1,000,000,000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67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Completion of SNE resource rooms at Mafubira and Bubugo Primary School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130,000,000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467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Construction of 6 model ECD centres for other Schools to bench mark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780,000,000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467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Construction of a Multibillion Science and technology Tertiary Institution (University)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70,000,000,000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571971"/>
      </p:ext>
    </p:extLst>
  </p:cSld>
  <p:clrMapOvr>
    <a:masterClrMapping/>
  </p:clrMapOvr>
  <p:transition advTm="0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848600" cy="9906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Inadequate class rooms to achieve the National ratio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Inadequate staff houses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Lack of Fences around schools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Inadequate transport means to education staff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Co- curricular activities are under funded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 Urban schools Lack land for expansion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Many schools have incomplete structures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Some schools still have asbestos roofs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Department lacks equipments for games and sports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Some schools lack  laboratories and modern science equipment.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advTm="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763000" cy="1470025"/>
          </a:xfrm>
        </p:spPr>
        <p:txBody>
          <a:bodyPr>
            <a:normAutofit/>
          </a:bodyPr>
          <a:lstStyle/>
          <a:p>
            <a:r>
              <a:rPr lang="en-US" b="1" dirty="0"/>
              <a:t>Classroom block at </a:t>
            </a:r>
            <a:r>
              <a:rPr lang="en-US" b="1" dirty="0" err="1"/>
              <a:t>Nabirama</a:t>
            </a:r>
            <a:r>
              <a:rPr lang="en-US" b="1" dirty="0"/>
              <a:t> P/S – Busede S/C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05000"/>
            <a:ext cx="6934200" cy="3733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EDUCATION\Desktop\done\DSC_1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8763000" cy="4724400"/>
          </a:xfrm>
          <a:prstGeom prst="rect">
            <a:avLst/>
          </a:prstGeom>
          <a:noFill/>
        </p:spPr>
      </p:pic>
      <p:pic>
        <p:nvPicPr>
          <p:cNvPr id="5" name="Picture 2" descr="C:\Users\EDUCATION\Desktop\done\DSC_1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87630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6134121"/>
      </p:ext>
    </p:extLst>
  </p:cSld>
  <p:clrMapOvr>
    <a:masterClrMapping/>
  </p:clrMapOvr>
  <p:transition advTm="0"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98ADA1-1C18-4251-9247-18DE2833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Better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6639A7-2BEF-416B-91D5-F4884235B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 engagement of all stakeholders to work towards better quality work.</a:t>
            </a:r>
          </a:p>
          <a:p>
            <a:r>
              <a:rPr lang="en-US" dirty="0"/>
              <a:t>Posting of headteachers to base on performance verses capitation. High performers to be posted to </a:t>
            </a:r>
            <a:r>
              <a:rPr lang="en-US"/>
              <a:t>schools with higher capitation.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33986"/>
      </p:ext>
    </p:extLst>
  </p:cSld>
  <p:clrMapOvr>
    <a:masterClrMapping/>
  </p:clrMapOvr>
  <p:transition advTm="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21919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4 stance Pit Latrines for staff house at </a:t>
            </a:r>
            <a:r>
              <a:rPr lang="en-US" b="1" dirty="0" err="1"/>
              <a:t>Bubugo</a:t>
            </a:r>
            <a:r>
              <a:rPr lang="en-US" b="1" dirty="0"/>
              <a:t> P/S – Butagaya S/C.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EDUCATION\Desktop\done\DSC_1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868680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5073899"/>
      </p:ext>
    </p:extLst>
  </p:cSld>
  <p:clrMapOvr>
    <a:masterClrMapping/>
  </p:clrMapOvr>
  <p:transition advTm="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DUCATION\Desktop\done\DSC_1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610600" cy="624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4003160"/>
      </p:ext>
    </p:extLst>
  </p:cSld>
  <p:clrMapOvr>
    <a:masterClrMapping/>
  </p:clrMapOvr>
  <p:transition advTm="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1447800"/>
          </a:xfrm>
        </p:spPr>
        <p:txBody>
          <a:bodyPr>
            <a:normAutofit/>
          </a:bodyPr>
          <a:lstStyle/>
          <a:p>
            <a:r>
              <a:rPr lang="en-US" sz="4000" b="1" i="1" dirty="0"/>
              <a:t>4 stance Pit Latrine at </a:t>
            </a:r>
            <a:r>
              <a:rPr lang="en-US" sz="4000" b="1" i="1" dirty="0" err="1"/>
              <a:t>Ndiwansi</a:t>
            </a:r>
            <a:r>
              <a:rPr lang="en-US" sz="4000" b="1" i="1" dirty="0"/>
              <a:t> P/S – Butagaya S/C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57400"/>
            <a:ext cx="6400800" cy="358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EDUCATION\Desktop\done\DSC_1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53440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514176"/>
      </p:ext>
    </p:extLst>
  </p:cSld>
  <p:clrMapOvr>
    <a:masterClrMapping/>
  </p:clrMapOvr>
  <p:transition advTm="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EDUCATION\Desktop\done\DSC_1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544" y="1258824"/>
            <a:ext cx="6534912" cy="4340352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981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Construction of a 5 stance VIP brick lined pit latrine at Kyomya P/S – Budondo S/C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EDUCATION\Desktop\done\DSC_1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686800" cy="4114800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1"/>
            <a:ext cx="8305800" cy="1752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Phase 1 Enhancing of the biogas system at Wansimba P/S – Butagaya S/C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EDUCATION\Desktop\done\DSC_1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8686800" cy="4419600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656</Words>
  <Application>Microsoft Office PowerPoint</Application>
  <PresentationFormat>On-screen Show (4:3)</PresentationFormat>
  <Paragraphs>90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Tahoma</vt:lpstr>
      <vt:lpstr>Times New Roman</vt:lpstr>
      <vt:lpstr>Wingdings</vt:lpstr>
      <vt:lpstr>Office Theme</vt:lpstr>
      <vt:lpstr>ACHIEVEMENTS 2019/2020</vt:lpstr>
      <vt:lpstr>A 4 unit staff house at Bufuula Primary School – Budondo S/C</vt:lpstr>
      <vt:lpstr>Classroom block at Nabirama P/S – Busede S/C</vt:lpstr>
      <vt:lpstr>4 stance Pit Latrines for staff house at Bubugo P/S – Butagaya S/C.</vt:lpstr>
      <vt:lpstr>PowerPoint Presentation</vt:lpstr>
      <vt:lpstr>4 stance Pit Latrine at Ndiwansi P/S – Butagaya S/C</vt:lpstr>
      <vt:lpstr>PowerPoint Presentation</vt:lpstr>
      <vt:lpstr>Construction of a 5 stance VIP brick lined pit latrine at Kyomya P/S – Budondo S/C</vt:lpstr>
      <vt:lpstr>Phase 1 Enhancing of the biogas system at Wansimba P/S – Butagaya S/C</vt:lpstr>
      <vt:lpstr>Construction of Buwenge Seed Secondary School – Buwenge T/C</vt:lpstr>
      <vt:lpstr>PowerPoint Presentation</vt:lpstr>
      <vt:lpstr>Buwenge Seed Sch cont’d.</vt:lpstr>
      <vt:lpstr>GOOD NEIGHBOURS:  Construction of Girl Friendly Spaces at MM Wanyange, Mafubira and Buyala Primary Schools</vt:lpstr>
      <vt:lpstr>PowerPoint Presentation</vt:lpstr>
      <vt:lpstr>Girl friendly spaces cont’d</vt:lpstr>
      <vt:lpstr>SOFT POWER EDUCATION: Construction of 2 in 1 staff houses for Bituli and Buwala P/S</vt:lpstr>
      <vt:lpstr>Soft Power Educ. Cont’d</vt:lpstr>
      <vt:lpstr>Soft Power Educ cont’d.</vt:lpstr>
      <vt:lpstr>ROTARY INTERNATIONAL:  Construction of simple modern kitchen at Kakuba, Kaitandhovu, Kagogwa and Nyenga Primary Schools</vt:lpstr>
      <vt:lpstr>Rotary International cont’d.</vt:lpstr>
      <vt:lpstr>Rotary International cont’d.</vt:lpstr>
      <vt:lpstr>UGANDA SANITATION FOR HEALTH ACTIVITIES(USHA)</vt:lpstr>
      <vt:lpstr>USHA cont’d.</vt:lpstr>
      <vt:lpstr>Others</vt:lpstr>
      <vt:lpstr>PRIORITIES 2021/22</vt:lpstr>
      <vt:lpstr>Priorities cont’d.</vt:lpstr>
      <vt:lpstr>UNFUNDED PRIORITIES</vt:lpstr>
      <vt:lpstr>PowerPoint Presentation</vt:lpstr>
      <vt:lpstr>Challenges</vt:lpstr>
      <vt:lpstr>Strategies for Better Performance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EDUCATION  BUDGET CONFERENCE REPORT 2020/2021  Presented By Baliraine Paul Mugaju For: District Education Officer</dc:title>
  <dc:creator>EDUCATION</dc:creator>
  <cp:lastModifiedBy>JDLG</cp:lastModifiedBy>
  <cp:revision>155</cp:revision>
  <dcterms:created xsi:type="dcterms:W3CDTF">2019-10-29T12:50:33Z</dcterms:created>
  <dcterms:modified xsi:type="dcterms:W3CDTF">2020-11-18T07:50:51Z</dcterms:modified>
</cp:coreProperties>
</file>